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36"/>
  </p:notesMasterIdLst>
  <p:sldIdLst>
    <p:sldId id="289" r:id="rId2"/>
    <p:sldId id="294" r:id="rId3"/>
    <p:sldId id="257" r:id="rId4"/>
    <p:sldId id="259" r:id="rId5"/>
    <p:sldId id="260" r:id="rId6"/>
    <p:sldId id="261" r:id="rId7"/>
    <p:sldId id="262" r:id="rId8"/>
    <p:sldId id="263" r:id="rId9"/>
    <p:sldId id="258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</p:sldIdLst>
  <p:sldSz cx="14630400" cy="8229600"/>
  <p:notesSz cx="8229600" cy="14630400"/>
  <p:embeddedFontLst>
    <p:embeddedFont>
      <p:font typeface="Roboto" panose="02000000000000000000" pitchFamily="2" charset="0"/>
      <p:regular r:id="rId37"/>
    </p:embeddedFont>
    <p:embeddedFont>
      <p:font typeface="Roboto Slab" pitchFamily="2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2" d="100"/>
          <a:sy n="62" d="100"/>
        </p:scale>
        <p:origin x="264" y="2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3472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50D431-4AD5-E1B8-088A-3CFA74BC9F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7820C50-3E1A-CC26-49BD-C9C775CD3C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5354A28-0464-008A-AA87-3369AEA2D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62201-DDC2-4CD6-9DC4-F9690D2FA9E9}" type="datetimeFigureOut">
              <a:rPr lang="de-CH" smtClean="0"/>
              <a:t>09.05.2025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B941991-657B-EBBA-127D-ACF8B7547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BDD783A-35AE-3F40-EB80-473A004FB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66BFA-1430-4318-8E69-6AA94B11C40C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184537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B87895-A096-DF7F-5592-B7365E3EA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E91399D-18DA-88ED-FC84-B7E086A198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BC69B91-1EA3-0E7B-C902-F384CC0AC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62201-DDC2-4CD6-9DC4-F9690D2FA9E9}" type="datetimeFigureOut">
              <a:rPr lang="de-CH" smtClean="0"/>
              <a:t>09.05.2025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638D2ED-A604-9447-38D0-CD7816297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8B533F4-F947-4186-AC2D-513F2946A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66BFA-1430-4318-8E69-6AA94B11C40C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83257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hyperlink" Target="https://drive.google.com/file/d/1hCFDD3SgqXLQDaWimOmx06VGoOUZXBkJ/view?usp=sharin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9FB37F-38C3-B54F-B6E1-D007C80ADC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373" y="848558"/>
            <a:ext cx="11337378" cy="2865120"/>
          </a:xfrm>
        </p:spPr>
        <p:txBody>
          <a:bodyPr>
            <a:normAutofit/>
          </a:bodyPr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0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Mastering Binocular Vision Evaluations: Practical Techniques and Time-Saving Tips</a:t>
            </a:r>
            <a:endParaRPr lang="en-US" sz="4400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61AB8D-4093-2942-F10E-716CA56E52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8372" y="4193740"/>
            <a:ext cx="11343094" cy="2641391"/>
          </a:xfrm>
        </p:spPr>
        <p:txBody>
          <a:bodyPr>
            <a:normAutofit/>
          </a:bodyPr>
          <a:lstStyle/>
          <a:p>
            <a:pPr algn="l"/>
            <a:r>
              <a:rPr lang="de-DE" sz="4000" b="1" dirty="0">
                <a:solidFill>
                  <a:schemeClr val="bg1"/>
                </a:solidFill>
              </a:rPr>
              <a:t>Benjamin C. Winters, OD, FOVDR</a:t>
            </a:r>
            <a:endParaRPr lang="de-CH" sz="4000" b="1" dirty="0">
              <a:solidFill>
                <a:schemeClr val="bg1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5F378D8-5232-A3D8-6221-2720C3BF8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47" y="138232"/>
            <a:ext cx="7400422" cy="125807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ED3FCED-713C-DF77-51B8-A3A6B873A4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4735"/>
          <a:stretch/>
        </p:blipFill>
        <p:spPr>
          <a:xfrm>
            <a:off x="151447" y="6703177"/>
            <a:ext cx="7400422" cy="138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6522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43982" y="666631"/>
            <a:ext cx="4697016" cy="5870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65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Oculomotor Tests</a:t>
            </a:r>
            <a:endParaRPr lang="en-US" sz="36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3982" y="1535549"/>
            <a:ext cx="939403" cy="112728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365206" y="1723430"/>
            <a:ext cx="3074432" cy="2936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Why Test Oculomotor Skills</a:t>
            </a:r>
            <a:endParaRPr lang="en-US" sz="1800" dirty="0"/>
          </a:p>
        </p:txBody>
      </p:sp>
      <p:sp>
        <p:nvSpPr>
          <p:cNvPr id="6" name="Text 2"/>
          <p:cNvSpPr/>
          <p:nvPr/>
        </p:nvSpPr>
        <p:spPr>
          <a:xfrm>
            <a:off x="7365206" y="2129671"/>
            <a:ext cx="6607612" cy="300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Essential for reading, tracking, and visual processing</a:t>
            </a:r>
            <a:endParaRPr lang="en-US" sz="14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3982" y="2662833"/>
            <a:ext cx="939403" cy="149566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365206" y="2850713"/>
            <a:ext cx="2348508" cy="2936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Manual Pursuits</a:t>
            </a:r>
            <a:endParaRPr lang="en-US" sz="1800" dirty="0"/>
          </a:p>
        </p:txBody>
      </p:sp>
      <p:sp>
        <p:nvSpPr>
          <p:cNvPr id="9" name="Text 4"/>
          <p:cNvSpPr/>
          <p:nvPr/>
        </p:nvSpPr>
        <p:spPr>
          <a:xfrm>
            <a:off x="7365206" y="3256955"/>
            <a:ext cx="6607612" cy="300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Figure 8 - vertical not infinity sign</a:t>
            </a:r>
            <a:endParaRPr lang="en-US" sz="1450" dirty="0"/>
          </a:p>
        </p:txBody>
      </p:sp>
      <p:sp>
        <p:nvSpPr>
          <p:cNvPr id="10" name="Text 5"/>
          <p:cNvSpPr/>
          <p:nvPr/>
        </p:nvSpPr>
        <p:spPr>
          <a:xfrm>
            <a:off x="7365206" y="3670102"/>
            <a:ext cx="6607612" cy="300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Very important to watch what happens along the horizontal meridian</a:t>
            </a:r>
            <a:endParaRPr lang="en-US" sz="145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3982" y="4158496"/>
            <a:ext cx="939403" cy="1495663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7365206" y="4346377"/>
            <a:ext cx="2348508" cy="2936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NSUCO Scoring</a:t>
            </a:r>
            <a:endParaRPr lang="en-US" sz="1800" dirty="0"/>
          </a:p>
        </p:txBody>
      </p:sp>
      <p:sp>
        <p:nvSpPr>
          <p:cNvPr id="13" name="Text 7"/>
          <p:cNvSpPr/>
          <p:nvPr/>
        </p:nvSpPr>
        <p:spPr>
          <a:xfrm>
            <a:off x="7365206" y="4752618"/>
            <a:ext cx="6607612" cy="300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Northeastern State University College of Optometry</a:t>
            </a:r>
            <a:endParaRPr lang="en-US" sz="1450" dirty="0"/>
          </a:p>
        </p:txBody>
      </p:sp>
      <p:sp>
        <p:nvSpPr>
          <p:cNvPr id="14" name="Text 8"/>
          <p:cNvSpPr/>
          <p:nvPr/>
        </p:nvSpPr>
        <p:spPr>
          <a:xfrm>
            <a:off x="7365206" y="5165765"/>
            <a:ext cx="6607612" cy="300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Standardized/most well known with age-based norms</a:t>
            </a:r>
            <a:endParaRPr lang="en-US" sz="145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3982" y="5654159"/>
            <a:ext cx="939403" cy="1908810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7365206" y="5842040"/>
            <a:ext cx="2417921" cy="2936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Pursuit Severity Scale</a:t>
            </a:r>
            <a:endParaRPr lang="en-US" sz="1800" dirty="0"/>
          </a:p>
        </p:txBody>
      </p:sp>
      <p:sp>
        <p:nvSpPr>
          <p:cNvPr id="17" name="Text 10"/>
          <p:cNvSpPr/>
          <p:nvPr/>
        </p:nvSpPr>
        <p:spPr>
          <a:xfrm>
            <a:off x="7365206" y="6248281"/>
            <a:ext cx="6607612" cy="300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Trace, mild, moderate, severe</a:t>
            </a:r>
            <a:endParaRPr lang="en-US" sz="1450" dirty="0"/>
          </a:p>
        </p:txBody>
      </p:sp>
      <p:sp>
        <p:nvSpPr>
          <p:cNvPr id="18" name="Text 11"/>
          <p:cNvSpPr/>
          <p:nvPr/>
        </p:nvSpPr>
        <p:spPr>
          <a:xfrm>
            <a:off x="7365206" y="6661428"/>
            <a:ext cx="6607612" cy="300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Communicates nicely to other professionals</a:t>
            </a:r>
            <a:endParaRPr lang="en-US" sz="1450" dirty="0"/>
          </a:p>
        </p:txBody>
      </p:sp>
      <p:sp>
        <p:nvSpPr>
          <p:cNvPr id="19" name="Text 12"/>
          <p:cNvSpPr/>
          <p:nvPr/>
        </p:nvSpPr>
        <p:spPr>
          <a:xfrm>
            <a:off x="7365206" y="7074575"/>
            <a:ext cx="6607612" cy="300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Less burdensome (No age based norms). These should all be none by age 7</a:t>
            </a:r>
            <a:endParaRPr lang="en-US" sz="14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05558"/>
            <a:ext cx="621303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NSUCO Pursuit Scoring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6597" y="2767965"/>
            <a:ext cx="10037088" cy="385595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695" y="2959417"/>
            <a:ext cx="12277011" cy="231076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1154" y="521613"/>
            <a:ext cx="6850618" cy="5903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70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Manual Saccades and Fixation</a:t>
            </a:r>
            <a:endParaRPr lang="en-US" sz="3700" dirty="0"/>
          </a:p>
        </p:txBody>
      </p:sp>
      <p:sp>
        <p:nvSpPr>
          <p:cNvPr id="4" name="Shape 1"/>
          <p:cNvSpPr/>
          <p:nvPr/>
        </p:nvSpPr>
        <p:spPr>
          <a:xfrm>
            <a:off x="873562" y="1395174"/>
            <a:ext cx="22860" cy="6312813"/>
          </a:xfrm>
          <a:prstGeom prst="roundRect">
            <a:avLst>
              <a:gd name="adj" fmla="val 123957"/>
            </a:avLst>
          </a:prstGeom>
          <a:solidFill>
            <a:srgbClr val="585F6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2"/>
          <p:cNvSpPr/>
          <p:nvPr/>
        </p:nvSpPr>
        <p:spPr>
          <a:xfrm>
            <a:off x="1063169" y="1596152"/>
            <a:ext cx="566618" cy="22860"/>
          </a:xfrm>
          <a:prstGeom prst="roundRect">
            <a:avLst>
              <a:gd name="adj" fmla="val 123957"/>
            </a:avLst>
          </a:prstGeom>
          <a:solidFill>
            <a:srgbClr val="585F6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3"/>
          <p:cNvSpPr/>
          <p:nvPr/>
        </p:nvSpPr>
        <p:spPr>
          <a:xfrm>
            <a:off x="661095" y="1395174"/>
            <a:ext cx="424934" cy="424934"/>
          </a:xfrm>
          <a:prstGeom prst="roundRect">
            <a:avLst>
              <a:gd name="adj" fmla="val 6668"/>
            </a:avLst>
          </a:prstGeom>
          <a:solidFill>
            <a:srgbClr val="3F4652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877" y="1430536"/>
            <a:ext cx="283250" cy="354092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818203" y="1460063"/>
            <a:ext cx="3376732" cy="2950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How to Perform Saccades Test</a:t>
            </a:r>
            <a:endParaRPr lang="en-US" sz="1850" dirty="0"/>
          </a:p>
        </p:txBody>
      </p:sp>
      <p:sp>
        <p:nvSpPr>
          <p:cNvPr id="9" name="Text 5"/>
          <p:cNvSpPr/>
          <p:nvPr/>
        </p:nvSpPr>
        <p:spPr>
          <a:xfrm>
            <a:off x="1818203" y="1868329"/>
            <a:ext cx="6664643" cy="3023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30 degrees or less - no head movement is normal</a:t>
            </a:r>
            <a:endParaRPr lang="en-US" sz="1450" dirty="0"/>
          </a:p>
        </p:txBody>
      </p:sp>
      <p:sp>
        <p:nvSpPr>
          <p:cNvPr id="10" name="Text 6"/>
          <p:cNvSpPr/>
          <p:nvPr/>
        </p:nvSpPr>
        <p:spPr>
          <a:xfrm>
            <a:off x="1818203" y="2283857"/>
            <a:ext cx="6664643" cy="3023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30-60 degrees normal to have head movement</a:t>
            </a:r>
            <a:endParaRPr lang="en-US" sz="1450" dirty="0"/>
          </a:p>
        </p:txBody>
      </p:sp>
      <p:sp>
        <p:nvSpPr>
          <p:cNvPr id="11" name="Text 7"/>
          <p:cNvSpPr/>
          <p:nvPr/>
        </p:nvSpPr>
        <p:spPr>
          <a:xfrm>
            <a:off x="1818203" y="2699385"/>
            <a:ext cx="6664643" cy="3023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Greater than 60 degrees normal to have head and body movement</a:t>
            </a:r>
            <a:endParaRPr lang="en-US" sz="1450" dirty="0"/>
          </a:p>
        </p:txBody>
      </p:sp>
      <p:sp>
        <p:nvSpPr>
          <p:cNvPr id="12" name="Text 8"/>
          <p:cNvSpPr/>
          <p:nvPr/>
        </p:nvSpPr>
        <p:spPr>
          <a:xfrm>
            <a:off x="1818203" y="3114913"/>
            <a:ext cx="6664643" cy="3023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Switch should be off cadence</a:t>
            </a:r>
            <a:endParaRPr lang="en-US" sz="1450" dirty="0"/>
          </a:p>
        </p:txBody>
      </p:sp>
      <p:sp>
        <p:nvSpPr>
          <p:cNvPr id="13" name="Text 9"/>
          <p:cNvSpPr/>
          <p:nvPr/>
        </p:nvSpPr>
        <p:spPr>
          <a:xfrm>
            <a:off x="1818203" y="3530441"/>
            <a:ext cx="6664643" cy="3023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Horizontal, vertical, oblique</a:t>
            </a:r>
            <a:endParaRPr lang="en-US" sz="1450" dirty="0"/>
          </a:p>
        </p:txBody>
      </p:sp>
      <p:sp>
        <p:nvSpPr>
          <p:cNvPr id="14" name="Shape 10"/>
          <p:cNvSpPr/>
          <p:nvPr/>
        </p:nvSpPr>
        <p:spPr>
          <a:xfrm>
            <a:off x="1063169" y="4411504"/>
            <a:ext cx="566618" cy="22860"/>
          </a:xfrm>
          <a:prstGeom prst="roundRect">
            <a:avLst>
              <a:gd name="adj" fmla="val 123957"/>
            </a:avLst>
          </a:prstGeom>
          <a:solidFill>
            <a:srgbClr val="585F6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5" name="Shape 11"/>
          <p:cNvSpPr/>
          <p:nvPr/>
        </p:nvSpPr>
        <p:spPr>
          <a:xfrm>
            <a:off x="661095" y="4210526"/>
            <a:ext cx="424934" cy="424934"/>
          </a:xfrm>
          <a:prstGeom prst="roundRect">
            <a:avLst>
              <a:gd name="adj" fmla="val 6668"/>
            </a:avLst>
          </a:prstGeom>
          <a:solidFill>
            <a:srgbClr val="3F4652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877" y="4245888"/>
            <a:ext cx="283250" cy="354092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1818203" y="4275415"/>
            <a:ext cx="2609493" cy="2950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Saccadic Severity Scale</a:t>
            </a:r>
            <a:endParaRPr lang="en-US" sz="1850" dirty="0"/>
          </a:p>
        </p:txBody>
      </p:sp>
      <p:sp>
        <p:nvSpPr>
          <p:cNvPr id="18" name="Text 13"/>
          <p:cNvSpPr/>
          <p:nvPr/>
        </p:nvSpPr>
        <p:spPr>
          <a:xfrm>
            <a:off x="1818203" y="4683681"/>
            <a:ext cx="6664643" cy="3023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Documentation of head movement and accuracy</a:t>
            </a:r>
            <a:endParaRPr lang="en-US" sz="1450" dirty="0"/>
          </a:p>
        </p:txBody>
      </p:sp>
      <p:sp>
        <p:nvSpPr>
          <p:cNvPr id="19" name="Shape 14"/>
          <p:cNvSpPr/>
          <p:nvPr/>
        </p:nvSpPr>
        <p:spPr>
          <a:xfrm>
            <a:off x="1063169" y="5564743"/>
            <a:ext cx="566618" cy="22860"/>
          </a:xfrm>
          <a:prstGeom prst="roundRect">
            <a:avLst>
              <a:gd name="adj" fmla="val 123957"/>
            </a:avLst>
          </a:prstGeom>
          <a:solidFill>
            <a:srgbClr val="585F6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0" name="Shape 15"/>
          <p:cNvSpPr/>
          <p:nvPr/>
        </p:nvSpPr>
        <p:spPr>
          <a:xfrm>
            <a:off x="661095" y="5363766"/>
            <a:ext cx="424934" cy="424934"/>
          </a:xfrm>
          <a:prstGeom prst="roundRect">
            <a:avLst>
              <a:gd name="adj" fmla="val 6668"/>
            </a:avLst>
          </a:prstGeom>
          <a:solidFill>
            <a:srgbClr val="3F4652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2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877" y="5399127"/>
            <a:ext cx="283250" cy="354092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1818203" y="5428655"/>
            <a:ext cx="2384346" cy="2950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NSUCO Saccadic Test</a:t>
            </a:r>
            <a:endParaRPr lang="en-US" sz="1850" dirty="0"/>
          </a:p>
        </p:txBody>
      </p:sp>
      <p:sp>
        <p:nvSpPr>
          <p:cNvPr id="23" name="Text 17"/>
          <p:cNvSpPr/>
          <p:nvPr/>
        </p:nvSpPr>
        <p:spPr>
          <a:xfrm>
            <a:off x="1818203" y="5836920"/>
            <a:ext cx="6664643" cy="3023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Normal - find age based norms by searching online</a:t>
            </a:r>
            <a:endParaRPr lang="en-US" sz="1450" dirty="0"/>
          </a:p>
        </p:txBody>
      </p:sp>
      <p:sp>
        <p:nvSpPr>
          <p:cNvPr id="24" name="Shape 18"/>
          <p:cNvSpPr/>
          <p:nvPr/>
        </p:nvSpPr>
        <p:spPr>
          <a:xfrm>
            <a:off x="1063169" y="6717982"/>
            <a:ext cx="566618" cy="22860"/>
          </a:xfrm>
          <a:prstGeom prst="roundRect">
            <a:avLst>
              <a:gd name="adj" fmla="val 123957"/>
            </a:avLst>
          </a:prstGeom>
          <a:solidFill>
            <a:srgbClr val="585F6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5" name="Shape 19"/>
          <p:cNvSpPr/>
          <p:nvPr/>
        </p:nvSpPr>
        <p:spPr>
          <a:xfrm>
            <a:off x="661095" y="6517005"/>
            <a:ext cx="424934" cy="424934"/>
          </a:xfrm>
          <a:prstGeom prst="roundRect">
            <a:avLst>
              <a:gd name="adj" fmla="val 6668"/>
            </a:avLst>
          </a:prstGeom>
          <a:solidFill>
            <a:srgbClr val="3F4652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2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877" y="6552367"/>
            <a:ext cx="283250" cy="354092"/>
          </a:xfrm>
          <a:prstGeom prst="rect">
            <a:avLst/>
          </a:prstGeom>
        </p:spPr>
      </p:pic>
      <p:sp>
        <p:nvSpPr>
          <p:cNvPr id="27" name="Text 20"/>
          <p:cNvSpPr/>
          <p:nvPr/>
        </p:nvSpPr>
        <p:spPr>
          <a:xfrm>
            <a:off x="1818203" y="6581894"/>
            <a:ext cx="2361367" cy="2950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Manual Fixation</a:t>
            </a:r>
            <a:endParaRPr lang="en-US" sz="1850" dirty="0"/>
          </a:p>
        </p:txBody>
      </p:sp>
      <p:sp>
        <p:nvSpPr>
          <p:cNvPr id="28" name="Text 21"/>
          <p:cNvSpPr/>
          <p:nvPr/>
        </p:nvSpPr>
        <p:spPr>
          <a:xfrm>
            <a:off x="1818203" y="6990159"/>
            <a:ext cx="6664643" cy="3023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With a peripheral stimulation</a:t>
            </a:r>
            <a:endParaRPr lang="en-US" sz="1450" dirty="0"/>
          </a:p>
        </p:txBody>
      </p:sp>
      <p:sp>
        <p:nvSpPr>
          <p:cNvPr id="29" name="Text 22"/>
          <p:cNvSpPr/>
          <p:nvPr/>
        </p:nvSpPr>
        <p:spPr>
          <a:xfrm>
            <a:off x="1818203" y="7405687"/>
            <a:ext cx="6664643" cy="3023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Documentation of stability and maintenance</a:t>
            </a:r>
            <a:endParaRPr lang="en-US" sz="14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7889" y="1010126"/>
            <a:ext cx="10314623" cy="620934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368" y="3420189"/>
            <a:ext cx="12163544" cy="138922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877" y="2699980"/>
            <a:ext cx="12404646" cy="221146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5166598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84835" y="459581"/>
            <a:ext cx="4921329" cy="5222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325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Tests of Accommodation</a:t>
            </a:r>
            <a:endParaRPr lang="en-US" sz="32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835" y="1232416"/>
            <a:ext cx="4347686" cy="434768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84835" y="5788938"/>
            <a:ext cx="2579489" cy="2611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Cycles per Minute Method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584835" y="6150293"/>
            <a:ext cx="4347686" cy="534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+/-2.00 lenses at 40cm, monocular then binocular for 1 minute</a:t>
            </a:r>
            <a:endParaRPr lang="en-US" sz="13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357" y="1232416"/>
            <a:ext cx="4347686" cy="434768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141357" y="5788938"/>
            <a:ext cx="2570083" cy="2611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Seconds of Lag Technique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5141357" y="6150293"/>
            <a:ext cx="4347686" cy="2674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Use Vectogram #9 with polaroid glasses</a:t>
            </a:r>
            <a:endParaRPr lang="en-US" sz="13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7879" y="1232416"/>
            <a:ext cx="4347686" cy="434768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97879" y="5788938"/>
            <a:ext cx="2088952" cy="2611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Normal vs Optimal</a:t>
            </a:r>
            <a:endParaRPr lang="en-US" sz="1600" dirty="0"/>
          </a:p>
        </p:txBody>
      </p:sp>
      <p:sp>
        <p:nvSpPr>
          <p:cNvPr id="11" name="Text 6"/>
          <p:cNvSpPr/>
          <p:nvPr/>
        </p:nvSpPr>
        <p:spPr>
          <a:xfrm>
            <a:off x="9697879" y="6150293"/>
            <a:ext cx="4347686" cy="2674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Monocular norm: 11 cycles/min or 1.72 seconds lag</a:t>
            </a:r>
            <a:endParaRPr lang="en-US" sz="1300" dirty="0"/>
          </a:p>
        </p:txBody>
      </p:sp>
      <p:sp>
        <p:nvSpPr>
          <p:cNvPr id="12" name="Text 7"/>
          <p:cNvSpPr/>
          <p:nvPr/>
        </p:nvSpPr>
        <p:spPr>
          <a:xfrm>
            <a:off x="9697879" y="6517958"/>
            <a:ext cx="4347686" cy="2674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Binocular norm: 8 cycles/min or 2.75 seconds lag</a:t>
            </a:r>
            <a:endParaRPr lang="en-US" sz="1300" dirty="0"/>
          </a:p>
        </p:txBody>
      </p:sp>
      <p:sp>
        <p:nvSpPr>
          <p:cNvPr id="13" name="Text 8"/>
          <p:cNvSpPr/>
          <p:nvPr/>
        </p:nvSpPr>
        <p:spPr>
          <a:xfrm>
            <a:off x="9697879" y="6885623"/>
            <a:ext cx="4347686" cy="534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Optimal: Monocular = 1 second lag, Binocular = 1.5-2 seconds lag</a:t>
            </a:r>
            <a:endParaRPr lang="en-US" sz="1300" dirty="0"/>
          </a:p>
        </p:txBody>
      </p:sp>
      <p:sp>
        <p:nvSpPr>
          <p:cNvPr id="14" name="Text 9"/>
          <p:cNvSpPr/>
          <p:nvPr/>
        </p:nvSpPr>
        <p:spPr>
          <a:xfrm>
            <a:off x="584835" y="7608451"/>
            <a:ext cx="13460730" cy="2674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The seconds to lag method is easier to administer - you can talk to the patient and make observations. It's also much faster than the traditional cycles per minute approach.</a:t>
            </a:r>
            <a:endParaRPr lang="en-US" sz="13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7186" y="2222183"/>
            <a:ext cx="12036028" cy="378511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9691" y="2271832"/>
            <a:ext cx="11950898" cy="368581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D37677-EC72-5C3C-5CBA-BDCC06386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4561" y="1676544"/>
            <a:ext cx="5649205" cy="1470780"/>
          </a:xfrm>
        </p:spPr>
        <p:txBody>
          <a:bodyPr anchor="b">
            <a:normAutofit/>
          </a:bodyPr>
          <a:lstStyle/>
          <a:p>
            <a:r>
              <a:rPr lang="de-DE" sz="4560" dirty="0">
                <a:solidFill>
                  <a:schemeClr val="bg1"/>
                </a:solidFill>
              </a:rPr>
              <a:t>Financial Disclosures</a:t>
            </a:r>
            <a:endParaRPr lang="de-CH" sz="4560" dirty="0">
              <a:solidFill>
                <a:schemeClr val="bg1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6BA8422-7D58-92A6-1689-D11C5C7696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4561" y="3470103"/>
            <a:ext cx="12442012" cy="2801420"/>
          </a:xfrm>
        </p:spPr>
        <p:txBody>
          <a:bodyPr>
            <a:normAutofit/>
          </a:bodyPr>
          <a:lstStyle/>
          <a:p>
            <a:r>
              <a:rPr lang="de-DE" sz="2400" dirty="0">
                <a:solidFill>
                  <a:schemeClr val="bg1"/>
                </a:solidFill>
              </a:rPr>
              <a:t>Owner of Emergent VT, LLC that provides Vision Therapy equipment, training, and consulting </a:t>
            </a:r>
            <a:endParaRPr lang="de-CH" sz="2400" dirty="0">
              <a:solidFill>
                <a:schemeClr val="bg1"/>
              </a:solidFill>
            </a:endParaRPr>
          </a:p>
        </p:txBody>
      </p:sp>
      <p:pic>
        <p:nvPicPr>
          <p:cNvPr id="4" name="Grafik 3" descr="Ein Bild, das Text, Schrift, Screenshot, Grafiken enthält.&#10;&#10;KI-generierte Inhalte können fehlerhaft sein.">
            <a:extLst>
              <a:ext uri="{FF2B5EF4-FFF2-40B4-BE49-F238E27FC236}">
                <a16:creationId xmlns:a16="http://schemas.microsoft.com/office/drawing/2014/main" id="{64F32E8E-62F0-EDA4-78CE-7D69A9253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9200" y="6983513"/>
            <a:ext cx="6044920" cy="1027636"/>
          </a:xfrm>
          <a:prstGeom prst="rect">
            <a:avLst/>
          </a:prstGeom>
        </p:spPr>
      </p:pic>
      <p:pic>
        <p:nvPicPr>
          <p:cNvPr id="5" name="Grafik 4" descr="Ein Bild, das Screenshot, Grafiken enthält.&#10;&#10;KI-generierte Inhalte können fehlerhaft sein.">
            <a:extLst>
              <a:ext uri="{FF2B5EF4-FFF2-40B4-BE49-F238E27FC236}">
                <a16:creationId xmlns:a16="http://schemas.microsoft.com/office/drawing/2014/main" id="{30D262F8-39B1-23FD-5B74-75E7FFE014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4735"/>
          <a:stretch/>
        </p:blipFill>
        <p:spPr>
          <a:xfrm>
            <a:off x="7767598" y="182883"/>
            <a:ext cx="6044920" cy="113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5816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1407" y="1010126"/>
            <a:ext cx="9267468" cy="620934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313146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Tests of Binocularity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3362087"/>
            <a:ext cx="7556421" cy="2554248"/>
          </a:xfrm>
          <a:prstGeom prst="roundRect">
            <a:avLst>
              <a:gd name="adj" fmla="val 1332"/>
            </a:avLst>
          </a:prstGeom>
          <a:solidFill>
            <a:srgbClr val="3F465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6507004" y="358890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Stereopsis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507004" y="4079319"/>
            <a:ext cx="710279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3 main reasons: Strabismus check, measure progress, document safety concern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6507004" y="4884420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Types: Local (Wirt Circles), Randot, Global, Distance stereo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6507004" y="5326618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Document level, which ones missed, when they slowed</a:t>
            </a:r>
            <a:endParaRPr lang="en-US" sz="175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1999" y="590907"/>
            <a:ext cx="4297680" cy="5372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Local - Wirt Circles</a:t>
            </a:r>
            <a:endParaRPr lang="en-US" sz="33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999" y="1611511"/>
            <a:ext cx="9713714" cy="6151959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7446" y="1611511"/>
            <a:ext cx="2888456" cy="2977991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17327" y="406360"/>
            <a:ext cx="2956084" cy="369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Randot</a:t>
            </a:r>
            <a:endParaRPr lang="en-US" sz="23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327" y="1071324"/>
            <a:ext cx="9450586" cy="6752987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1258" y="425291"/>
            <a:ext cx="3093125" cy="3865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True Randot</a:t>
            </a:r>
            <a:endParaRPr lang="en-US" sz="2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9175" y="1346808"/>
            <a:ext cx="10172050" cy="6428734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36138" y="421243"/>
            <a:ext cx="306407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Distance Stereopsis</a:t>
            </a:r>
            <a:endParaRPr lang="en-US" sz="2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138" y="1110615"/>
            <a:ext cx="8596432" cy="6700123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668786"/>
            <a:ext cx="11440597" cy="289202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092047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Tests of Binocularity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3140988"/>
            <a:ext cx="7556421" cy="2996446"/>
          </a:xfrm>
          <a:prstGeom prst="roundRect">
            <a:avLst>
              <a:gd name="adj" fmla="val 1135"/>
            </a:avLst>
          </a:prstGeom>
          <a:solidFill>
            <a:srgbClr val="3F465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6507004" y="336780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Cover Test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507004" y="3858220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Target: Two lines larger than best corrected VA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6507004" y="4300418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Occluder: Opaque and translucent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6507004" y="4742617"/>
            <a:ext cx="710279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Document: Phoria, Tropia (intermittent/constant, alternating/eye, XT or ET)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6507004" y="5547717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Pearls: Neutralizing prism, estimated measure, % aligned</a:t>
            </a:r>
            <a:endParaRPr lang="en-US" sz="175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313146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Tests of Binocularity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3362087"/>
            <a:ext cx="7556421" cy="2554248"/>
          </a:xfrm>
          <a:prstGeom prst="roundRect">
            <a:avLst>
              <a:gd name="adj" fmla="val 1332"/>
            </a:avLst>
          </a:prstGeom>
          <a:solidFill>
            <a:srgbClr val="3F465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6507004" y="3588901"/>
            <a:ext cx="311086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NPC and Red Lens NPC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507004" y="4079319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Normal: NPC - 5/7 cm = ⅔ in, Red Lens NPC - 7/10 cm = ¾ in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6507004" y="4521517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Document: Point of discomfort, break, recovery, OD/OS out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6507004" y="4963716"/>
            <a:ext cx="710279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Red Lens: Not a better test, different test - another baseline for Strabismus, TBI</a:t>
            </a:r>
            <a:endParaRPr lang="en-US" sz="175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49459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Tests of Binocularity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3543538"/>
            <a:ext cx="7556421" cy="2191345"/>
          </a:xfrm>
          <a:prstGeom prst="roundRect">
            <a:avLst>
              <a:gd name="adj" fmla="val 1553"/>
            </a:avLst>
          </a:prstGeom>
          <a:solidFill>
            <a:srgbClr val="3F465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6507004" y="377035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Worth 4 Dot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507004" y="4260771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Check for suppression or diplopia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6507004" y="4702969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Ask what color they see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6507004" y="5145167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Great for demonstration to parents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35207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Why Screen for Binocular Vision Problems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3109793"/>
            <a:ext cx="510302" cy="510302"/>
          </a:xfrm>
          <a:prstGeom prst="roundRect">
            <a:avLst>
              <a:gd name="adj" fmla="val 6667"/>
            </a:avLst>
          </a:prstGeom>
          <a:solidFill>
            <a:srgbClr val="3F4652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5260" y="3152299"/>
            <a:ext cx="340162" cy="42529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017306" y="318766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Example of Grant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7017306" y="3678079"/>
            <a:ext cx="289941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Parents won't tell you and will keep looking when you don't find it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10200203" y="3109793"/>
            <a:ext cx="510302" cy="510302"/>
          </a:xfrm>
          <a:prstGeom prst="roundRect">
            <a:avLst>
              <a:gd name="adj" fmla="val 6667"/>
            </a:avLst>
          </a:prstGeom>
          <a:solidFill>
            <a:srgbClr val="3F4652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5274" y="3152299"/>
            <a:ext cx="340162" cy="42529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0937319" y="318766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Sets You Apart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10937319" y="3678079"/>
            <a:ext cx="289941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Offering comprehensive binocular vision screening distinguishes your practice from others</a:t>
            </a:r>
            <a:endParaRPr lang="en-US" sz="1750" dirty="0"/>
          </a:p>
        </p:txBody>
      </p:sp>
      <p:sp>
        <p:nvSpPr>
          <p:cNvPr id="12" name="Shape 7"/>
          <p:cNvSpPr/>
          <p:nvPr/>
        </p:nvSpPr>
        <p:spPr>
          <a:xfrm>
            <a:off x="6280190" y="5583317"/>
            <a:ext cx="510302" cy="510302"/>
          </a:xfrm>
          <a:prstGeom prst="roundRect">
            <a:avLst>
              <a:gd name="adj" fmla="val 6667"/>
            </a:avLst>
          </a:prstGeom>
          <a:solidFill>
            <a:srgbClr val="3F4652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5260" y="5625822"/>
            <a:ext cx="340162" cy="425291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017306" y="5661184"/>
            <a:ext cx="329684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It's the Right Thing to Do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7017306" y="6151602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Providing thorough binocular vision evaluation ensures complete patient care</a:t>
            </a:r>
            <a:endParaRPr lang="en-US" sz="175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2971800"/>
            <a:ext cx="2286000" cy="2286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190" y="691872"/>
            <a:ext cx="7556421" cy="6845856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377565"/>
            <a:ext cx="12730639" cy="1474351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71857" y="705803"/>
            <a:ext cx="11769804" cy="510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00"/>
              </a:lnSpc>
              <a:buNone/>
            </a:pPr>
            <a:r>
              <a:rPr lang="en-US" sz="320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So, You've Diagnosed a Binocular Vision Problem, Now what?</a:t>
            </a:r>
            <a:endParaRPr lang="en-US" sz="32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857" y="1461373"/>
            <a:ext cx="10457617" cy="606230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21475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Options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483882"/>
            <a:ext cx="4158615" cy="257020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337572"/>
            <a:ext cx="415861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Refer to an optometrist who specializes in VT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6182320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Professional vision therapy with specialized equipment and techniques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5893" y="2483882"/>
            <a:ext cx="4158615" cy="257020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35893" y="5337572"/>
            <a:ext cx="415861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Use Eye Hero or other similar program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35893" y="6182320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Digital vision therapy solutions for at-home practice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995" y="2483882"/>
            <a:ext cx="4158615" cy="257020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77995" y="5337572"/>
            <a:ext cx="415861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Start some simple VT in your clinic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677995" y="6182320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Incorporate basic vision therapy techniques into your practice</a:t>
            </a:r>
            <a:endParaRPr lang="en-US" sz="175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790825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Where to Learn More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3839766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Emergent's Advanced Vision Therapy Course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80190" y="445781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Email: drwinters@emergentvt.com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6280190" y="5075873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16311"/>
            <a:ext cx="1104114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Screening for a Binocular Vision Problem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1920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Save Yourself Time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773210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You don't have to do near point testing on every patient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340185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Use targeted screening to identify which patients need comprehensive testing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599521" y="3192066"/>
            <a:ext cx="318051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Checklists for Ages 8-18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599521" y="3773210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Include these in your history for every patient: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599521" y="4340185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CISS - specific only to the eyes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599521" y="4782383"/>
            <a:ext cx="624470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COVD QOL - Copying from the board, tilting head or closing eye, misaligning digits and columns, clumbiness, poor use of time, short attention span misplace things, forgets things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672227"/>
            <a:ext cx="13042821" cy="688514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751046"/>
            <a:ext cx="13042821" cy="5334833"/>
          </a:xfrm>
          <a:prstGeom prst="rect">
            <a:avLst/>
          </a:prstGeom>
        </p:spPr>
      </p:pic>
      <p:pic>
        <p:nvPicPr>
          <p:cNvPr id="3" name="Image 1" descr="preencoded.png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6341031"/>
            <a:ext cx="13042821" cy="113740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896660"/>
            <a:ext cx="12773144" cy="643616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896064"/>
            <a:ext cx="13042821" cy="64373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3F4FB0-EDE2-2E11-BD0B-8AEB814BC075}"/>
              </a:ext>
            </a:extLst>
          </p:cNvPr>
          <p:cNvSpPr txBox="1"/>
          <p:nvPr/>
        </p:nvSpPr>
        <p:spPr>
          <a:xfrm>
            <a:off x="2397211" y="7563021"/>
            <a:ext cx="7315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https://www.covd.org/page/QOLSurvey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40023"/>
            <a:ext cx="960405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Why Binocular Testing is Important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302431"/>
            <a:ext cx="4158615" cy="257020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156121"/>
            <a:ext cx="415861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Determine Why There Are Symptoms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6000869"/>
            <a:ext cx="41586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Identify the underlying causes of patient complaints like eyestrain, headaches, or reading difficulties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5893" y="2302431"/>
            <a:ext cx="4158615" cy="257020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35893" y="515612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Make a Diagnosis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35893" y="5646539"/>
            <a:ext cx="41586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Establish accurate diagnoses based on comprehensive binocular vision assessment data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995" y="2302431"/>
            <a:ext cx="4158615" cy="257020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77995" y="515612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Establish a Baseline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677995" y="5646539"/>
            <a:ext cx="41586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Create reference measurements to track changes and evaluate treatment effectiveness over time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778</Words>
  <Application>Microsoft Office PowerPoint</Application>
  <PresentationFormat>Custom</PresentationFormat>
  <Paragraphs>133</Paragraphs>
  <Slides>34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Roboto</vt:lpstr>
      <vt:lpstr>Roboto Slab</vt:lpstr>
      <vt:lpstr>Office Theme</vt:lpstr>
      <vt:lpstr>Mastering Binocular Vision Evaluations: Practical Techniques and Time-Saving Tips</vt:lpstr>
      <vt:lpstr>Financial Disclosures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Benjamin Winters</cp:lastModifiedBy>
  <cp:revision>3</cp:revision>
  <dcterms:created xsi:type="dcterms:W3CDTF">2025-05-10T02:10:39Z</dcterms:created>
  <dcterms:modified xsi:type="dcterms:W3CDTF">2025-05-10T02:24:54Z</dcterms:modified>
</cp:coreProperties>
</file>